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2" r:id="rId1"/>
  </p:sldMasterIdLst>
  <p:notesMasterIdLst>
    <p:notesMasterId r:id="rId32"/>
  </p:notesMasterIdLst>
  <p:sldIdLst>
    <p:sldId id="256" r:id="rId2"/>
    <p:sldId id="289" r:id="rId3"/>
    <p:sldId id="285" r:id="rId4"/>
    <p:sldId id="257" r:id="rId5"/>
    <p:sldId id="281" r:id="rId6"/>
    <p:sldId id="282" r:id="rId7"/>
    <p:sldId id="286" r:id="rId8"/>
    <p:sldId id="287" r:id="rId9"/>
    <p:sldId id="284" r:id="rId10"/>
    <p:sldId id="277" r:id="rId11"/>
    <p:sldId id="279" r:id="rId12"/>
    <p:sldId id="278" r:id="rId13"/>
    <p:sldId id="283" r:id="rId14"/>
    <p:sldId id="280" r:id="rId15"/>
    <p:sldId id="260" r:id="rId16"/>
    <p:sldId id="261" r:id="rId17"/>
    <p:sldId id="276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734" autoAdjust="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5F2D09-83F9-484F-804C-A70A42DE2C79}" type="datetimeFigureOut">
              <a:rPr lang="en-US" smtClean="0"/>
              <a:t>4/2/2024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D962F-0459-4386-B934-0010F24CE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91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BA2A809-3759-4A9E-96B0-8C0B1CF85DC7}" type="datetime1">
              <a:rPr lang="en-US" smtClean="0"/>
              <a:t>4/2/2024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E1CBC-9B6B-4684-98A1-EE82CC4BEDA7}" type="datetime1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7E83-B20D-4094-BFB0-003C2FB223EA}" type="datetime1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BF706C4-95C3-4113-9486-ADB5EC8BE736}" type="datetime1">
              <a:rPr lang="en-US" smtClean="0"/>
              <a:t>4/2/2024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457200" y="6324600"/>
            <a:ext cx="7543800" cy="365760"/>
          </a:xfrm>
        </p:spPr>
        <p:txBody>
          <a:bodyPr rtlCol="0"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1AFFD37-ADEA-4AD4-AA4F-3260F729C3FD}" type="datetime1">
              <a:rPr lang="en-US" smtClean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4DE4-0343-41BA-95F0-1888729A4B69}" type="datetime1">
              <a:rPr lang="en-US" smtClean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7CC63-E31A-480C-A989-0DE750A02B64}" type="datetime1">
              <a:rPr lang="en-US" smtClean="0"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8D6421A-E351-4AEE-9200-0D5608F4A789}" type="datetime1">
              <a:rPr lang="en-US" smtClean="0"/>
              <a:t>4/2/2024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9C359-35F8-4C3A-B4C7-4AA1FF6D2BEB}" type="datetime1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23BF9732-280E-46E2-9D7E-D01F2268199D}" type="datetime1">
              <a:rPr lang="en-US" smtClean="0"/>
              <a:t>4/2/2024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E400E82-805F-434A-B2A6-07403AC0EB69}" type="datetime1">
              <a:rPr lang="en-US" smtClean="0"/>
              <a:t>4/2/2024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8168BA8A-9127-4404-B457-4EF82803A650}" type="datetime1">
              <a:rPr lang="en-US" smtClean="0"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F85ED08-849D-464F-9972-10F20CD0FD2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mailto:mike@philtel.or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Unlocking the Secrets of Telephone </a:t>
            </a:r>
            <a:r>
              <a:rPr lang="en-US" dirty="0" smtClean="0"/>
              <a:t>Phreaking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32460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Phreaking </a:t>
            </a:r>
            <a:r>
              <a:rPr lang="en-US" dirty="0"/>
              <a:t>and its implications on modern cyber </a:t>
            </a:r>
            <a:r>
              <a:rPr lang="en-US" dirty="0" smtClean="0"/>
              <a:t>threats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5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Telephone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191000"/>
            <a:ext cx="7467600" cy="2282952"/>
          </a:xfrm>
        </p:spPr>
        <p:txBody>
          <a:bodyPr/>
          <a:lstStyle/>
          <a:p>
            <a:r>
              <a:rPr lang="en-US" dirty="0" smtClean="0"/>
              <a:t>NPA = Number Plan Area</a:t>
            </a:r>
            <a:endParaRPr lang="en-US" dirty="0"/>
          </a:p>
        </p:txBody>
      </p:sp>
      <p:pic>
        <p:nvPicPr>
          <p:cNvPr id="4098" name="Picture 2" descr="telephone number form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713232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1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Analog/Digital Telephony (POTS)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circleid.com/images/uploads/10872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305800" cy="391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/>
          </a:bodyPr>
          <a:lstStyle/>
          <a:p>
            <a:r>
              <a:rPr lang="en-US" dirty="0" smtClean="0"/>
              <a:t>Analog/Digital Telephony (POTS)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/>
          <a:lstStyle/>
          <a:p>
            <a:r>
              <a:rPr lang="en-US" dirty="0" smtClean="0"/>
              <a:t>Central Office</a:t>
            </a:r>
          </a:p>
          <a:p>
            <a:pPr lvl="1"/>
            <a:r>
              <a:rPr lang="en-US" dirty="0" smtClean="0"/>
              <a:t>Exchange</a:t>
            </a:r>
          </a:p>
          <a:p>
            <a:r>
              <a:rPr lang="en-US" dirty="0" smtClean="0"/>
              <a:t>Local Loop (Subscriber line)</a:t>
            </a:r>
          </a:p>
          <a:p>
            <a:pPr lvl="1"/>
            <a:r>
              <a:rPr lang="en-US" dirty="0" smtClean="0"/>
              <a:t>Literally a direct circuit between two phones</a:t>
            </a:r>
          </a:p>
          <a:p>
            <a:r>
              <a:rPr lang="en-US" dirty="0" smtClean="0"/>
              <a:t>Circuit-Switched</a:t>
            </a:r>
          </a:p>
          <a:p>
            <a:pPr lvl="1"/>
            <a:r>
              <a:rPr lang="en-US" dirty="0" smtClean="0"/>
              <a:t>Physical path dedicated to one connection</a:t>
            </a:r>
          </a:p>
          <a:p>
            <a:r>
              <a:rPr lang="en-US" dirty="0" smtClean="0"/>
              <a:t>Controlled by big </a:t>
            </a:r>
            <a:r>
              <a:rPr lang="en-US" dirty="0" err="1" smtClean="0"/>
              <a:t>Telcos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pic>
        <p:nvPicPr>
          <p:cNvPr id="1026" name="Picture 2" descr="http://www.co-buildings.com/pa/215/philadelphia_z03_ivy_ridge_gs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962400"/>
            <a:ext cx="372743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Analog Telephony (POTS)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https://circleid.com/images/uploads/10872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246638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IP Telephony (VoIP)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5407152"/>
          </a:xfrm>
        </p:spPr>
        <p:txBody>
          <a:bodyPr/>
          <a:lstStyle/>
          <a:p>
            <a:r>
              <a:rPr lang="en-US" dirty="0" smtClean="0"/>
              <a:t>Voice-over-Internet-Protocol</a:t>
            </a:r>
          </a:p>
          <a:p>
            <a:r>
              <a:rPr lang="en-US" dirty="0" smtClean="0"/>
              <a:t>Telephony over the Internet</a:t>
            </a:r>
          </a:p>
          <a:p>
            <a:r>
              <a:rPr lang="en-US" dirty="0" smtClean="0"/>
              <a:t>Packet-Switched</a:t>
            </a:r>
          </a:p>
          <a:p>
            <a:pPr lvl="1"/>
            <a:r>
              <a:rPr lang="en-US" dirty="0" smtClean="0"/>
              <a:t>Not a dedicated physical medium</a:t>
            </a:r>
          </a:p>
          <a:p>
            <a:r>
              <a:rPr lang="en-US" dirty="0" smtClean="0"/>
              <a:t>Inexpensive</a:t>
            </a:r>
          </a:p>
        </p:txBody>
      </p:sp>
      <p:pic>
        <p:nvPicPr>
          <p:cNvPr id="10242" name="Picture 2" descr="VoiP - IP Telephony Overview - Snom Service Hub - Snom Service 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7391400" cy="234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Phreaking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5407152"/>
          </a:xfrm>
        </p:spPr>
        <p:txBody>
          <a:bodyPr/>
          <a:lstStyle/>
          <a:p>
            <a:r>
              <a:rPr lang="en-US" dirty="0" err="1" smtClean="0"/>
              <a:t>Joybubbles</a:t>
            </a:r>
            <a:r>
              <a:rPr lang="en-US" dirty="0" smtClean="0"/>
              <a:t> discovered he could “hook-flash” a phone to dial numbers. Later, he discovered he had perfect pitch and could shut off telephone messages and place calls by whistling at 2600Hz</a:t>
            </a:r>
            <a:endParaRPr lang="en-US" dirty="0"/>
          </a:p>
        </p:txBody>
      </p:sp>
      <p:pic>
        <p:nvPicPr>
          <p:cNvPr id="1026" name="Picture 2" descr="https://images.squarespace-cdn.com/content/v1/5b2c13b845776ec79c27617c/1545008274658-1HHF4LE0WQUZCLQZDBPN/image-asse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19400"/>
            <a:ext cx="38100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member This? Rotary phone | Northeast Ne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3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Phreaking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467600" cy="5330952"/>
          </a:xfrm>
        </p:spPr>
        <p:txBody>
          <a:bodyPr>
            <a:normAutofit/>
          </a:bodyPr>
          <a:lstStyle/>
          <a:p>
            <a:r>
              <a:rPr lang="en-US" dirty="0" smtClean="0"/>
              <a:t>Captain Crunch (John Draper), discovered a </a:t>
            </a:r>
            <a:r>
              <a:rPr lang="en-US" dirty="0" err="1" smtClean="0"/>
              <a:t>Cap’n</a:t>
            </a:r>
            <a:r>
              <a:rPr lang="en-US" dirty="0" smtClean="0"/>
              <a:t> Crunch </a:t>
            </a:r>
            <a:r>
              <a:rPr lang="en-US" dirty="0" err="1" smtClean="0"/>
              <a:t>Bo’sun</a:t>
            </a:r>
            <a:r>
              <a:rPr lang="en-US" dirty="0" smtClean="0"/>
              <a:t> whistle given as a toy in cereal boxes could produce that same 2600Hz tone.</a:t>
            </a:r>
          </a:p>
        </p:txBody>
      </p:sp>
      <p:pic>
        <p:nvPicPr>
          <p:cNvPr id="5124" name="Picture 4" descr="The Beginning of Hacking. It all started with the telephone… | by Nasly  Aguilar | NetworkingSe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38400"/>
            <a:ext cx="4964723" cy="356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1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Phreaking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4267200" cy="5407152"/>
          </a:xfrm>
        </p:spPr>
        <p:txBody>
          <a:bodyPr/>
          <a:lstStyle/>
          <a:p>
            <a:r>
              <a:rPr lang="en-US" dirty="0"/>
              <a:t>Crunch was an early user and builder of Blue Boxes (used for making free long distance calls) and was featured in the 1971 </a:t>
            </a:r>
            <a:r>
              <a:rPr lang="en-US" i="1" dirty="0"/>
              <a:t>Esquire</a:t>
            </a:r>
            <a:r>
              <a:rPr lang="en-US" dirty="0"/>
              <a:t> article “Secrets of the Little Blue Box” with </a:t>
            </a:r>
            <a:r>
              <a:rPr lang="en-US" dirty="0" err="1" smtClean="0"/>
              <a:t>Joybubbles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99458"/>
            <a:ext cx="315534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068" y="3823658"/>
            <a:ext cx="155309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Phreaking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5407152"/>
          </a:xfrm>
        </p:spPr>
        <p:txBody>
          <a:bodyPr/>
          <a:lstStyle/>
          <a:p>
            <a:r>
              <a:rPr lang="en-US" dirty="0" smtClean="0"/>
              <a:t>Phreaking exploded in popularity, inspiring a whole generation to tinker with the phone network</a:t>
            </a:r>
          </a:p>
          <a:p>
            <a:r>
              <a:rPr lang="en-US" dirty="0" smtClean="0"/>
              <a:t>Phreaks had their own magazines/newsletters (TAP, 2600), phreaking was seen in movies (</a:t>
            </a:r>
            <a:r>
              <a:rPr lang="en-US" dirty="0" err="1" smtClean="0"/>
              <a:t>WarGames</a:t>
            </a:r>
            <a:r>
              <a:rPr lang="en-US" dirty="0" smtClean="0"/>
              <a:t>), contributing to the ‘70s/’80s </a:t>
            </a:r>
            <a:r>
              <a:rPr lang="en-US" dirty="0"/>
              <a:t>zeitgeist</a:t>
            </a:r>
          </a:p>
        </p:txBody>
      </p:sp>
      <p:pic>
        <p:nvPicPr>
          <p:cNvPr id="2050" name="Picture 2" descr="Jobs and Wozniak with a Blue 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200400"/>
            <a:ext cx="4110006" cy="27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Blue Box | Steve jobs, Build your own computer, Personal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3200400"/>
            <a:ext cx="3500062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3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Phreaking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467600" cy="5330952"/>
          </a:xfrm>
        </p:spPr>
        <p:txBody>
          <a:bodyPr/>
          <a:lstStyle/>
          <a:p>
            <a:r>
              <a:rPr lang="en-US" smtClean="0"/>
              <a:t>Phreaks </a:t>
            </a:r>
            <a:r>
              <a:rPr lang="en-US" dirty="0" smtClean="0"/>
              <a:t>were constantly playing a cat and mouse game with Bell (and its descendants)</a:t>
            </a:r>
          </a:p>
          <a:p>
            <a:r>
              <a:rPr lang="en-US" dirty="0" smtClean="0"/>
              <a:t>While more attention was drawn to phreaking, toll fraud increased, giving phreaking a bad name</a:t>
            </a:r>
          </a:p>
          <a:p>
            <a:r>
              <a:rPr lang="en-US" dirty="0" smtClean="0"/>
              <a:t>Eventually, phone companies would patch their security holes and render techniques obsolete</a:t>
            </a:r>
          </a:p>
          <a:p>
            <a:r>
              <a:rPr lang="en-US" dirty="0" smtClean="0"/>
              <a:t>More modern malicious phreaking targets Private Branch Exchanges (PBXs) owned by individuals/businesses</a:t>
            </a:r>
          </a:p>
          <a:p>
            <a:r>
              <a:rPr lang="en-US" dirty="0" smtClean="0"/>
              <a:t>There are still people exploring the phone network, especially focusing on more traditional elements, like circuit switching, payphones,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1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5407152"/>
          </a:xfrm>
        </p:spPr>
        <p:txBody>
          <a:bodyPr/>
          <a:lstStyle/>
          <a:p>
            <a:r>
              <a:rPr lang="en-US" dirty="0" smtClean="0"/>
              <a:t>Who am I?</a:t>
            </a:r>
          </a:p>
          <a:p>
            <a:r>
              <a:rPr lang="en-US" dirty="0" smtClean="0"/>
              <a:t>What is Phreaking?</a:t>
            </a:r>
          </a:p>
          <a:p>
            <a:r>
              <a:rPr lang="en-US" dirty="0" smtClean="0"/>
              <a:t>Telephony</a:t>
            </a:r>
          </a:p>
          <a:p>
            <a:pPr lvl="1"/>
            <a:r>
              <a:rPr lang="en-US" dirty="0"/>
              <a:t>POTS vs </a:t>
            </a:r>
            <a:r>
              <a:rPr lang="en-US" dirty="0" smtClean="0"/>
              <a:t>VoIP</a:t>
            </a:r>
          </a:p>
          <a:p>
            <a:r>
              <a:rPr lang="en-US" dirty="0" smtClean="0"/>
              <a:t>Phreaking History</a:t>
            </a:r>
          </a:p>
          <a:p>
            <a:pPr lvl="1"/>
            <a:r>
              <a:rPr lang="en-US" dirty="0" smtClean="0"/>
              <a:t>Evolution</a:t>
            </a:r>
          </a:p>
          <a:p>
            <a:pPr lvl="1"/>
            <a:r>
              <a:rPr lang="en-US" dirty="0" smtClean="0"/>
              <a:t>Significance</a:t>
            </a:r>
          </a:p>
          <a:p>
            <a:r>
              <a:rPr lang="en-US" dirty="0" smtClean="0"/>
              <a:t>Classic Phreaking tools and techniques</a:t>
            </a:r>
          </a:p>
          <a:p>
            <a:r>
              <a:rPr lang="en-US" dirty="0" smtClean="0"/>
              <a:t>Emerging threats in telephony</a:t>
            </a:r>
          </a:p>
          <a:p>
            <a:pPr lvl="1"/>
            <a:r>
              <a:rPr lang="en-US" dirty="0" smtClean="0"/>
              <a:t>Risks and consequences</a:t>
            </a:r>
          </a:p>
          <a:p>
            <a:pPr lvl="1"/>
            <a:r>
              <a:rPr lang="en-US" dirty="0" smtClean="0"/>
              <a:t>Mitigation and best practices</a:t>
            </a:r>
          </a:p>
          <a:p>
            <a:pPr lvl="1"/>
            <a:r>
              <a:rPr lang="en-US" dirty="0" smtClean="0"/>
              <a:t>Proactive defense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74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Phreaking 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620000" cy="5407152"/>
          </a:xfrm>
        </p:spPr>
        <p:txBody>
          <a:bodyPr/>
          <a:lstStyle/>
          <a:p>
            <a:r>
              <a:rPr lang="en-US" dirty="0" smtClean="0"/>
              <a:t>Modern hacking/InfoSec movements can trace its roots back to phreaking</a:t>
            </a:r>
          </a:p>
          <a:p>
            <a:r>
              <a:rPr lang="en-US" dirty="0" smtClean="0"/>
              <a:t>With the advent of personal computing in the 1980s, many curious and tech-savvy people would communicate over bulletin board systems to share information about exploring the phone system and, increasingly, the computers that were connected to it</a:t>
            </a:r>
            <a:endParaRPr lang="en-US" dirty="0"/>
          </a:p>
        </p:txBody>
      </p:sp>
      <p:pic>
        <p:nvPicPr>
          <p:cNvPr id="24578" name="Picture 2" descr="A 1986 bulletin board system has brought the old Web back to life in 2017 |  Ars Techn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886200"/>
            <a:ext cx="3505200" cy="233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1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Phreaking Tool: Blue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620000" cy="5330952"/>
          </a:xfrm>
        </p:spPr>
        <p:txBody>
          <a:bodyPr/>
          <a:lstStyle/>
          <a:p>
            <a:r>
              <a:rPr lang="en-US" dirty="0" smtClean="0"/>
              <a:t>Exploited In-band Signaling (like SS5)</a:t>
            </a:r>
          </a:p>
          <a:p>
            <a:r>
              <a:rPr lang="en-US" dirty="0" smtClean="0"/>
              <a:t>Early blue boxes were single-frequency (SF) only, sending 2600Hz in different lengths and quantities to setup a call</a:t>
            </a:r>
          </a:p>
          <a:p>
            <a:r>
              <a:rPr lang="en-US" dirty="0" smtClean="0"/>
              <a:t>Later blue boxes utilized multi-frequency (MF) tones</a:t>
            </a:r>
            <a:endParaRPr lang="en-US" dirty="0"/>
          </a:p>
        </p:txBody>
      </p:sp>
      <p:pic>
        <p:nvPicPr>
          <p:cNvPr id="7170" name="Picture 2" descr="https://static.wikia.nocookie.net/phreaking/images/0/03/504x_IMG_8867.JPG/revision/latest?cb=201407232322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09" y="3352800"/>
            <a:ext cx="3962400" cy="277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Phreaking Tool: Red 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7467600" cy="5559552"/>
          </a:xfrm>
        </p:spPr>
        <p:txBody>
          <a:bodyPr/>
          <a:lstStyle/>
          <a:p>
            <a:r>
              <a:rPr lang="en-US" dirty="0" smtClean="0"/>
              <a:t>Mimicked a nickel tone generated by a payphone to report that a coin had been inserted. Larger coins play the same tone multiple times</a:t>
            </a:r>
          </a:p>
          <a:p>
            <a:r>
              <a:rPr lang="en-US" dirty="0" smtClean="0"/>
              <a:t>Radio Shack tone dialers were often modified with a 6.5536 MHz crystal, allowing the user to press the * key to generate the coin tone</a:t>
            </a:r>
            <a:endParaRPr lang="en-US" dirty="0"/>
          </a:p>
        </p:txBody>
      </p:sp>
      <p:pic>
        <p:nvPicPr>
          <p:cNvPr id="8194" name="Picture 2" descr="Radio Shack Pocket Tone Dialer Model 43-1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27280"/>
            <a:ext cx="209819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aking a Red Box out of a Tone Dialer – Phone Losers of Amer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77961"/>
            <a:ext cx="3827252" cy="287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5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>
            <a:normAutofit/>
          </a:bodyPr>
          <a:lstStyle/>
          <a:p>
            <a:r>
              <a:rPr lang="en-US" dirty="0" smtClean="0"/>
              <a:t>Phreaking Technique: War Dialing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/>
          <a:lstStyle/>
          <a:p>
            <a:r>
              <a:rPr lang="en-US" dirty="0" smtClean="0"/>
              <a:t>Using automated software to scan a range of telephone numbers to look for modems, computers, and other systems connected to the phone line</a:t>
            </a:r>
          </a:p>
          <a:p>
            <a:r>
              <a:rPr lang="en-US" dirty="0" smtClean="0"/>
              <a:t>Often combined with Calling Card Fraud</a:t>
            </a:r>
          </a:p>
          <a:p>
            <a:pPr lvl="1"/>
            <a:r>
              <a:rPr lang="en-US" dirty="0" smtClean="0"/>
              <a:t>Call long distance provider, try card digits, dial a modem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00400"/>
            <a:ext cx="7162800" cy="2987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2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/>
          </a:bodyPr>
          <a:lstStyle/>
          <a:p>
            <a:r>
              <a:rPr lang="en-US" dirty="0" smtClean="0"/>
              <a:t>Phreaking Technique: Social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467600" cy="5330952"/>
          </a:xfrm>
        </p:spPr>
        <p:txBody>
          <a:bodyPr/>
          <a:lstStyle/>
          <a:p>
            <a:r>
              <a:rPr lang="en-US" dirty="0" smtClean="0"/>
              <a:t>Talking a target into revealing specific information or performing a specific action for illegitimate reasons</a:t>
            </a:r>
          </a:p>
          <a:p>
            <a:r>
              <a:rPr lang="en-US" dirty="0" smtClean="0"/>
              <a:t>Phreaks would social engineer telephone operators pretending to be Telco personnel</a:t>
            </a:r>
          </a:p>
          <a:p>
            <a:r>
              <a:rPr lang="en-US" dirty="0"/>
              <a:t>Social Engineering is still prominent today. Hackers breached MGM last year by impersonating an employee in a voice social engineering attack that targeted the company's help </a:t>
            </a:r>
            <a:r>
              <a:rPr lang="en-US" dirty="0" smtClean="0"/>
              <a:t>desk (RN)</a:t>
            </a:r>
            <a:endParaRPr lang="en-US" dirty="0"/>
          </a:p>
        </p:txBody>
      </p:sp>
      <p:pic>
        <p:nvPicPr>
          <p:cNvPr id="21506" name="Picture 2" descr="Kevin Poulsen – Hackers, Crackers And Thiev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923" y="3962399"/>
            <a:ext cx="2386028" cy="234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Legendary computer hacker Kevin Mitnick dies at 59 | CNN Busines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85352"/>
            <a:ext cx="2919739" cy="19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020762"/>
          </a:xfrm>
        </p:spPr>
        <p:txBody>
          <a:bodyPr>
            <a:normAutofit/>
          </a:bodyPr>
          <a:lstStyle/>
          <a:p>
            <a:r>
              <a:rPr lang="en-US" dirty="0" smtClean="0"/>
              <a:t>Emerging Threat: Caller ID Spoofing, Vishing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371600"/>
            <a:ext cx="7543800" cy="5102352"/>
          </a:xfrm>
        </p:spPr>
        <p:txBody>
          <a:bodyPr/>
          <a:lstStyle/>
          <a:p>
            <a:r>
              <a:rPr lang="en-US" dirty="0" smtClean="0"/>
              <a:t>An attack that causes a target's phone to display a phone number different than the one originating a call</a:t>
            </a:r>
          </a:p>
          <a:p>
            <a:pPr lvl="1"/>
            <a:r>
              <a:rPr lang="en-US" dirty="0" smtClean="0"/>
              <a:t>This is actually a legitimate feature, used illegitimately! </a:t>
            </a:r>
          </a:p>
          <a:p>
            <a:r>
              <a:rPr lang="en-US" dirty="0" smtClean="0"/>
              <a:t>Vishing often utilizes caller ID spoofing to get sensitive information from targets</a:t>
            </a:r>
          </a:p>
          <a:p>
            <a:r>
              <a:rPr lang="en-US" dirty="0"/>
              <a:t>Case Study: </a:t>
            </a:r>
            <a:r>
              <a:rPr lang="en-US" dirty="0" err="1" smtClean="0"/>
              <a:t>iSpoof</a:t>
            </a:r>
            <a:r>
              <a:rPr lang="en-US" dirty="0" smtClean="0"/>
              <a:t> (2002)</a:t>
            </a:r>
          </a:p>
          <a:p>
            <a:pPr lvl="1"/>
            <a:r>
              <a:rPr lang="en-US" dirty="0" smtClean="0"/>
              <a:t>Targeted 142 people in Europe</a:t>
            </a:r>
          </a:p>
          <a:p>
            <a:pPr lvl="1"/>
            <a:r>
              <a:rPr lang="en-US" dirty="0" smtClean="0"/>
              <a:t>10 million fraudulent calls</a:t>
            </a:r>
          </a:p>
          <a:p>
            <a:pPr lvl="1"/>
            <a:r>
              <a:rPr lang="en-US" dirty="0" smtClean="0"/>
              <a:t>Posed as bank personnel</a:t>
            </a:r>
          </a:p>
          <a:p>
            <a:pPr lvl="1"/>
            <a:r>
              <a:rPr lang="en-US" dirty="0"/>
              <a:t>Scammed $121 million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1266" name="Picture 2" descr="GE 29016S Caller ID Box - Newegg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434" y="3124201"/>
            <a:ext cx="229676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49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>
            <a:normAutofit/>
          </a:bodyPr>
          <a:lstStyle/>
          <a:p>
            <a:r>
              <a:rPr lang="en-US" dirty="0" smtClean="0"/>
              <a:t>Emerging Threat: PBX Hacking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5407152"/>
          </a:xfrm>
        </p:spPr>
        <p:txBody>
          <a:bodyPr/>
          <a:lstStyle/>
          <a:p>
            <a:r>
              <a:rPr lang="en-US" dirty="0" smtClean="0"/>
              <a:t>Many modern Voice-over-IP systems can be setup quickly with default or poorly configured options</a:t>
            </a:r>
          </a:p>
          <a:p>
            <a:pPr lvl="1"/>
            <a:r>
              <a:rPr lang="en-US" dirty="0" smtClean="0"/>
              <a:t>Default password for account, allow call forwarding</a:t>
            </a:r>
          </a:p>
          <a:p>
            <a:r>
              <a:rPr lang="en-US" dirty="0" smtClean="0"/>
              <a:t>Attackers can then use these systems to call toll numbers they own which charges the owner of the phone system</a:t>
            </a:r>
          </a:p>
          <a:p>
            <a:r>
              <a:rPr lang="en-US" dirty="0"/>
              <a:t>Case study: Noor Aziz Uddin (2015)</a:t>
            </a:r>
          </a:p>
          <a:p>
            <a:pPr lvl="1"/>
            <a:r>
              <a:rPr lang="en-US" dirty="0"/>
              <a:t>Active 2008-2012</a:t>
            </a:r>
          </a:p>
          <a:p>
            <a:pPr lvl="1"/>
            <a:r>
              <a:rPr lang="en-US" dirty="0"/>
              <a:t>Grossed $50 </a:t>
            </a:r>
            <a:r>
              <a:rPr lang="en-US" dirty="0" smtClean="0"/>
              <a:t>million</a:t>
            </a:r>
          </a:p>
          <a:p>
            <a:pPr marL="365760" lvl="1" indent="0">
              <a:buNone/>
            </a:pPr>
            <a:endParaRPr lang="en-US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886199"/>
            <a:ext cx="4267200" cy="2478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6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Risks and Consequences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467600" cy="5330952"/>
          </a:xfrm>
        </p:spPr>
        <p:txBody>
          <a:bodyPr/>
          <a:lstStyle/>
          <a:p>
            <a:r>
              <a:rPr lang="en-US" dirty="0" smtClean="0"/>
              <a:t>While VoIP can be inexpensive and easy to use, it is rife with fraud and hacking</a:t>
            </a:r>
          </a:p>
          <a:p>
            <a:r>
              <a:rPr lang="en-US" dirty="0" smtClean="0"/>
              <a:t>Targets could divulge sensitive information or have their own systems hijacked to drive up a large phone bill</a:t>
            </a:r>
          </a:p>
          <a:p>
            <a:r>
              <a:rPr lang="en-US" dirty="0" smtClean="0"/>
              <a:t>Phone systems are just as vulnerable and exploitable as computers, and they often ARE just normal computers</a:t>
            </a:r>
          </a:p>
          <a:p>
            <a:r>
              <a:rPr lang="en-US" dirty="0"/>
              <a:t>Phones also connect to the Internet and provide an entry point into your environment. People underestimate the risk of phone systems. Printers as </a:t>
            </a:r>
            <a:r>
              <a:rPr lang="en-US" dirty="0" smtClean="0"/>
              <a:t>well</a:t>
            </a:r>
            <a:r>
              <a:rPr lang="en-US" dirty="0"/>
              <a:t> </a:t>
            </a:r>
            <a:r>
              <a:rPr lang="en-US" dirty="0" smtClean="0"/>
              <a:t>(RN)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17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>
            <a:normAutofit/>
          </a:bodyPr>
          <a:lstStyle/>
          <a:p>
            <a:r>
              <a:rPr lang="en-US" dirty="0" smtClean="0"/>
              <a:t>Mitigation Strategies &amp;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467600" cy="5254752"/>
          </a:xfrm>
        </p:spPr>
        <p:txBody>
          <a:bodyPr/>
          <a:lstStyle/>
          <a:p>
            <a:r>
              <a:rPr lang="en-US" dirty="0" smtClean="0"/>
              <a:t>If someone calling you on the phone doesn’t seem quite right, they probably aren’t</a:t>
            </a:r>
          </a:p>
          <a:p>
            <a:pPr lvl="1"/>
            <a:r>
              <a:rPr lang="en-US" dirty="0" smtClean="0"/>
              <a:t>Always lookup the company’s number and use that to call back</a:t>
            </a:r>
          </a:p>
          <a:p>
            <a:r>
              <a:rPr lang="en-US" dirty="0" smtClean="0"/>
              <a:t>Fully configure your VoIP systems (or find someone who can)</a:t>
            </a:r>
          </a:p>
          <a:p>
            <a:pPr lvl="1"/>
            <a:r>
              <a:rPr lang="en-US" dirty="0" smtClean="0"/>
              <a:t>Just because it works out of the box doesn’t mean it is configured well out of the box</a:t>
            </a:r>
          </a:p>
          <a:p>
            <a:r>
              <a:rPr lang="en-US" dirty="0" smtClean="0"/>
              <a:t>Keep a limit on calling credit in case of abuse</a:t>
            </a:r>
          </a:p>
          <a:p>
            <a:r>
              <a:rPr lang="en-US" dirty="0"/>
              <a:t>Not just with VoIP, all system accounts should be changed from default and user access should be reviewed at least annually. Preferably quarterly (RN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1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Proactive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848600" cy="5330952"/>
          </a:xfrm>
        </p:spPr>
        <p:txBody>
          <a:bodyPr/>
          <a:lstStyle/>
          <a:p>
            <a:r>
              <a:rPr lang="en-US" dirty="0" smtClean="0"/>
              <a:t>Have authentication policies in place. Use unique SIP credentials, have tooling to block peers after bad attempts</a:t>
            </a:r>
          </a:p>
          <a:p>
            <a:r>
              <a:rPr lang="en-US" dirty="0" smtClean="0"/>
              <a:t>Enforce access control, don’t allow people to have access to calling features they don’t need</a:t>
            </a:r>
          </a:p>
          <a:p>
            <a:r>
              <a:rPr lang="en-US" dirty="0" smtClean="0"/>
              <a:t>Use encryption for SIP/RTP (SIPS/SRTP)</a:t>
            </a:r>
          </a:p>
          <a:p>
            <a:r>
              <a:rPr lang="en-US" dirty="0" smtClean="0"/>
              <a:t>Educate users on best practices, vishing can be just as detrimental as email phishing!</a:t>
            </a:r>
          </a:p>
          <a:p>
            <a:r>
              <a:rPr lang="en-US" dirty="0"/>
              <a:t>Yes, your employees are your fist line of defense. Arm them with the knowledge to protect your </a:t>
            </a:r>
            <a:r>
              <a:rPr lang="en-US" dirty="0" smtClean="0"/>
              <a:t>organization (RN)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2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3733800" cy="51023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Co-Founder of the </a:t>
            </a:r>
            <a:r>
              <a:rPr lang="en-US" dirty="0" err="1" smtClean="0"/>
              <a:t>PhilTel</a:t>
            </a:r>
            <a:r>
              <a:rPr lang="en-US" dirty="0" smtClean="0"/>
              <a:t> project, aiming to install free-to-use payphones within Philadelphia</a:t>
            </a:r>
          </a:p>
          <a:p>
            <a:r>
              <a:rPr lang="en-US" dirty="0" smtClean="0"/>
              <a:t>Run the Philly 2600 hacking meetups</a:t>
            </a:r>
          </a:p>
          <a:p>
            <a:r>
              <a:rPr lang="en-US" dirty="0" smtClean="0"/>
              <a:t>Not in InfoSec</a:t>
            </a:r>
          </a:p>
          <a:p>
            <a:pPr lvl="1"/>
            <a:r>
              <a:rPr lang="en-US" dirty="0" smtClean="0"/>
              <a:t>Software Engineer</a:t>
            </a:r>
          </a:p>
          <a:p>
            <a:pPr lvl="1"/>
            <a:r>
              <a:rPr lang="en-US" dirty="0" smtClean="0"/>
              <a:t>Views expressed here are my own, not those of my employer</a:t>
            </a:r>
          </a:p>
          <a:p>
            <a:r>
              <a:rPr lang="en-US" dirty="0" smtClean="0"/>
              <a:t>Fascinated by hacker/</a:t>
            </a:r>
            <a:r>
              <a:rPr lang="en-US" dirty="0" err="1" smtClean="0"/>
              <a:t>phreaker</a:t>
            </a:r>
            <a:r>
              <a:rPr lang="en-US" dirty="0" smtClean="0"/>
              <a:t> culture and history</a:t>
            </a:r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752600"/>
            <a:ext cx="394043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467600" cy="5330952"/>
          </a:xfrm>
        </p:spPr>
        <p:txBody>
          <a:bodyPr/>
          <a:lstStyle/>
          <a:p>
            <a:r>
              <a:rPr lang="en-US" dirty="0" smtClean="0"/>
              <a:t>Mike Dank</a:t>
            </a:r>
          </a:p>
          <a:p>
            <a:r>
              <a:rPr lang="en-US" dirty="0" smtClean="0">
                <a:hlinkClick r:id="rId2"/>
              </a:rPr>
              <a:t>mike@philtel.org</a:t>
            </a:r>
            <a:endParaRPr lang="en-US" dirty="0" smtClean="0"/>
          </a:p>
          <a:p>
            <a:r>
              <a:rPr lang="en-US" dirty="0" smtClean="0"/>
              <a:t>https://philtel.org</a:t>
            </a:r>
          </a:p>
        </p:txBody>
      </p:sp>
      <p:pic>
        <p:nvPicPr>
          <p:cNvPr id="26628" name="Picture 4" descr="https://philtel.org/assets/img/philte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7000"/>
            <a:ext cx="7612378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“Phreaking”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467600" cy="5330952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slang term coined to describe the activity of a culture of people who study, experiment with, or explore telecommunication systems, such as equipment and systems connected to public telephone networks</a:t>
            </a:r>
          </a:p>
          <a:p>
            <a:r>
              <a:rPr lang="en-US" dirty="0" smtClean="0"/>
              <a:t>Phreaking is not always about toll fraud or malicious activities</a:t>
            </a:r>
            <a:endParaRPr lang="en-US" dirty="0"/>
          </a:p>
        </p:txBody>
      </p:sp>
      <p:pic>
        <p:nvPicPr>
          <p:cNvPr id="12290" name="Picture 2" descr="Whatever Happened to the Phone Phreaks? - The Atlan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81400"/>
            <a:ext cx="31432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Telephony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4" name="Picture 2" descr="Phone Call Dallas GIF by Texas Archive of the Moving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7086600" cy="49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5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Telephony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 descr="File:Telephone dial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66800"/>
            <a:ext cx="6684264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9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Telephony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C:\Users\Mike\Downloads\Life before cell phones, social media, etc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3596029" cy="505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Payphone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752600"/>
            <a:ext cx="20955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/>
          <a:lstStyle/>
          <a:p>
            <a:r>
              <a:rPr lang="en-US" dirty="0" smtClean="0"/>
              <a:t>“The Phone Company”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788940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 descr="Bell System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91440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6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879"/>
            <a:ext cx="7467600" cy="940279"/>
          </a:xfrm>
        </p:spPr>
        <p:txBody>
          <a:bodyPr/>
          <a:lstStyle/>
          <a:p>
            <a:r>
              <a:rPr lang="en-US" dirty="0" smtClean="0"/>
              <a:t>Telephone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https://envisioningtheamericandream.files.wordpress.com/2017/06/telephone-how-to-dial.jpg?w=7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71112"/>
            <a:ext cx="7239000" cy="52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Navigating Cybersecurity in the Digital Age @ SJU 2024-04-04                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85ED08-849D-464F-9972-10F20CD0FD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5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Custom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009EE8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44064</TotalTime>
  <Words>1429</Words>
  <Application>Microsoft Office PowerPoint</Application>
  <PresentationFormat>On-screen Show (4:3)</PresentationFormat>
  <Paragraphs>177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Oriel</vt:lpstr>
      <vt:lpstr>Unlocking the Secrets of Telephone Phreaking</vt:lpstr>
      <vt:lpstr>Agenda</vt:lpstr>
      <vt:lpstr>Who Am I?</vt:lpstr>
      <vt:lpstr>“Phreaking”</vt:lpstr>
      <vt:lpstr>Telephony</vt:lpstr>
      <vt:lpstr>Telephony</vt:lpstr>
      <vt:lpstr>Telephony</vt:lpstr>
      <vt:lpstr>“The Phone Company”</vt:lpstr>
      <vt:lpstr>Telephone Numbers</vt:lpstr>
      <vt:lpstr>Telephone Numbers</vt:lpstr>
      <vt:lpstr>Analog/Digital Telephony (POTS)</vt:lpstr>
      <vt:lpstr>Analog/Digital Telephony (POTS)</vt:lpstr>
      <vt:lpstr>Analog Telephony (POTS)</vt:lpstr>
      <vt:lpstr>IP Telephony (VoIP)</vt:lpstr>
      <vt:lpstr>Phreaking History</vt:lpstr>
      <vt:lpstr>Phreaking History</vt:lpstr>
      <vt:lpstr>Phreaking History</vt:lpstr>
      <vt:lpstr>Phreaking History</vt:lpstr>
      <vt:lpstr>Phreaking Evolution</vt:lpstr>
      <vt:lpstr>Phreaking Significance</vt:lpstr>
      <vt:lpstr>Phreaking Tool: Blue Box</vt:lpstr>
      <vt:lpstr>Phreaking Tool: Red Box</vt:lpstr>
      <vt:lpstr>Phreaking Technique: War Dialing</vt:lpstr>
      <vt:lpstr>Phreaking Technique: Social Engineering</vt:lpstr>
      <vt:lpstr>Emerging Threat: Caller ID Spoofing, Vishing</vt:lpstr>
      <vt:lpstr>Emerging Threat: PBX Hacking</vt:lpstr>
      <vt:lpstr>Risks and Consequences</vt:lpstr>
      <vt:lpstr>Mitigation Strategies &amp; Best Practices</vt:lpstr>
      <vt:lpstr>Proactive Defense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Unlocking the Secrets of Telephone Phreaking</dc:title>
  <dc:creator>Mike</dc:creator>
  <cp:lastModifiedBy>Mike</cp:lastModifiedBy>
  <cp:revision>46</cp:revision>
  <dcterms:created xsi:type="dcterms:W3CDTF">2024-03-05T02:55:04Z</dcterms:created>
  <dcterms:modified xsi:type="dcterms:W3CDTF">2024-04-04T17:21:50Z</dcterms:modified>
</cp:coreProperties>
</file>